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sldIdLst>
    <p:sldId id="272" r:id="rId2"/>
    <p:sldId id="271" r:id="rId3"/>
    <p:sldId id="273" r:id="rId4"/>
    <p:sldId id="263" r:id="rId5"/>
    <p:sldId id="264" r:id="rId6"/>
    <p:sldId id="269" r:id="rId7"/>
    <p:sldId id="270" r:id="rId8"/>
    <p:sldId id="268" r:id="rId9"/>
    <p:sldId id="274" r:id="rId10"/>
    <p:sldId id="275" r:id="rId11"/>
    <p:sldId id="277" r:id="rId12"/>
    <p:sldId id="278" r:id="rId13"/>
    <p:sldId id="279" r:id="rId14"/>
  </p:sldIdLst>
  <p:sldSz cx="9144000" cy="6858000" type="screen4x3"/>
  <p:notesSz cx="6858000" cy="9144000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FF5050"/>
    <a:srgbClr val="FFFFCC"/>
    <a:srgbClr val="FFCC99"/>
    <a:srgbClr val="99FFCC"/>
    <a:srgbClr val="6699FF"/>
    <a:srgbClr val="FF8D8D"/>
    <a:srgbClr val="F39E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95" autoAdjust="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Textmasterformate durch Klicken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C8300E00-10EB-41B1-AA94-0657C94B9152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999380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FD296B1D-2BBE-4C85-B00A-51E8E02F1079}" type="slidenum">
              <a:rPr lang="de-DE" altLang="de-DE"/>
              <a:pPr>
                <a:spcBef>
                  <a:spcPct val="0"/>
                </a:spcBef>
              </a:pPr>
              <a:t>1</a:t>
            </a:fld>
            <a:endParaRPr lang="de-DE" altLang="de-DE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AD44975A-F36E-4769-9262-91001149742D}" type="slidenum">
              <a:rPr lang="de-DE" altLang="de-DE"/>
              <a:pPr>
                <a:spcBef>
                  <a:spcPct val="0"/>
                </a:spcBef>
              </a:pPr>
              <a:t>10</a:t>
            </a:fld>
            <a:endParaRPr lang="de-DE" altLang="de-DE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4CC50F38-BD15-4B8D-BB48-776598C8A6F2}" type="slidenum">
              <a:rPr lang="de-DE" altLang="de-DE"/>
              <a:pPr>
                <a:spcBef>
                  <a:spcPct val="0"/>
                </a:spcBef>
              </a:pPr>
              <a:t>11</a:t>
            </a:fld>
            <a:endParaRPr lang="de-DE" altLang="de-DE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560ABE13-CD5D-4119-A6A9-9BBA39E35C27}" type="slidenum">
              <a:rPr lang="de-DE" altLang="de-DE"/>
              <a:pPr>
                <a:spcBef>
                  <a:spcPct val="0"/>
                </a:spcBef>
              </a:pPr>
              <a:t>12</a:t>
            </a:fld>
            <a:endParaRPr lang="de-DE" altLang="de-DE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294E921B-0DE5-4235-8AE4-9109F7A6C008}" type="slidenum">
              <a:rPr lang="de-DE" altLang="de-DE"/>
              <a:pPr>
                <a:spcBef>
                  <a:spcPct val="0"/>
                </a:spcBef>
              </a:pPr>
              <a:t>13</a:t>
            </a:fld>
            <a:endParaRPr lang="de-DE" altLang="de-DE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8B8BBCF5-1485-4CFD-B920-15FF4EDD9D71}" type="slidenum">
              <a:rPr lang="de-DE" altLang="de-DE"/>
              <a:pPr>
                <a:spcBef>
                  <a:spcPct val="0"/>
                </a:spcBef>
              </a:pPr>
              <a:t>2</a:t>
            </a:fld>
            <a:endParaRPr lang="de-DE" altLang="de-DE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2313877-0180-46E9-B53B-1C0A965DD368}" type="slidenum">
              <a:rPr lang="de-DE" altLang="de-DE"/>
              <a:pPr>
                <a:spcBef>
                  <a:spcPct val="0"/>
                </a:spcBef>
              </a:pPr>
              <a:t>3</a:t>
            </a:fld>
            <a:endParaRPr lang="de-DE" altLang="de-DE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0B135D8-7114-4235-A0AC-7716AC455F35}" type="slidenum">
              <a:rPr lang="de-DE" altLang="de-DE"/>
              <a:pPr>
                <a:spcBef>
                  <a:spcPct val="0"/>
                </a:spcBef>
              </a:pPr>
              <a:t>4</a:t>
            </a:fld>
            <a:endParaRPr lang="de-DE" altLang="de-DE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D174DB61-8550-429B-B1DC-ADA3D7A66145}" type="slidenum">
              <a:rPr lang="de-DE" altLang="de-DE"/>
              <a:pPr>
                <a:spcBef>
                  <a:spcPct val="0"/>
                </a:spcBef>
              </a:pPr>
              <a:t>5</a:t>
            </a:fld>
            <a:endParaRPr lang="de-DE" altLang="de-DE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470AC8AD-0FAE-4C39-A1DA-00A1284BA86C}" type="slidenum">
              <a:rPr lang="de-DE" altLang="de-DE"/>
              <a:pPr>
                <a:spcBef>
                  <a:spcPct val="0"/>
                </a:spcBef>
              </a:pPr>
              <a:t>6</a:t>
            </a:fld>
            <a:endParaRPr lang="de-DE" altLang="de-DE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50402EAA-A4A4-463D-89D2-98C7DAB2DC60}" type="slidenum">
              <a:rPr lang="de-DE" altLang="de-DE"/>
              <a:pPr>
                <a:spcBef>
                  <a:spcPct val="0"/>
                </a:spcBef>
              </a:pPr>
              <a:t>7</a:t>
            </a:fld>
            <a:endParaRPr lang="de-DE" altLang="de-DE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9CABD910-4300-43C0-B942-7F897B65608C}" type="slidenum">
              <a:rPr lang="de-DE" altLang="de-DE"/>
              <a:pPr>
                <a:spcBef>
                  <a:spcPct val="0"/>
                </a:spcBef>
              </a:pPr>
              <a:t>8</a:t>
            </a:fld>
            <a:endParaRPr lang="de-DE" altLang="de-DE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</a:pPr>
            <a:fld id="{B94379D3-24BC-4C7A-8DD2-764A62509DF4}" type="slidenum">
              <a:rPr lang="de-DE" altLang="de-DE"/>
              <a:pPr>
                <a:spcBef>
                  <a:spcPct val="0"/>
                </a:spcBef>
              </a:pPr>
              <a:t>9</a:t>
            </a:fld>
            <a:endParaRPr lang="de-DE" altLang="de-DE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de-DE" alt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endParaRPr lang="de-DE" altLang="de-DE"/>
            </a:p>
          </p:txBody>
        </p:sp>
      </p:grp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D1F5B5-B5C1-4C06-ACA0-FA4D6BDA6FF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207926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vertikaler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BF63F7-6522-4A35-B7FF-67DE166832FD}" type="slidenum">
              <a:rPr lang="de-DE" altLang="de-DE" smtClean="0"/>
              <a:pPr/>
              <a:t>‹Nr.›</a:t>
            </a:fld>
            <a:endParaRPr lang="de-DE" altLang="de-DE"/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5524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C5539F-CB2F-4AB8-ABFE-39830CA7B39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14926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pPr lvl="0"/>
            <a:endParaRPr lang="de-DE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7737BB-DF61-48B7-9684-CF5331527791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332273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D3FF7B-C46F-414E-ADA2-150228CDB24D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9648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0FC9A3-B3C6-42DB-A7DF-9A012CF22A3E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18598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148E05-41F3-420C-8D14-AF4ED5044F96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9298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9513D4-6D34-4AFB-8100-9BFC40FC5C8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786750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576CE7-C220-4D52-AB15-9DB19D0341B5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536930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74C4C4-4B70-41E2-A048-165C22A286FA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242353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C7742-E0B0-4DDD-BC0A-C805C84F9109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38663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16BDFE8-759E-4942-B09D-8C541526692F}" type="slidenum">
              <a:rPr lang="de-DE" altLang="de-DE"/>
              <a:pPr/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534847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smtClean="0"/>
              <a:t>Textmasterformate durch Klicken bearbeiten</a:t>
            </a:r>
          </a:p>
          <a:p>
            <a:pPr lvl="1"/>
            <a:r>
              <a:rPr lang="de-DE" altLang="de-DE" smtClean="0"/>
              <a:t>Zweite Ebene</a:t>
            </a:r>
          </a:p>
          <a:p>
            <a:pPr lvl="2"/>
            <a:r>
              <a:rPr lang="de-DE" altLang="de-DE" smtClean="0"/>
              <a:t>Dritte Ebene</a:t>
            </a:r>
          </a:p>
          <a:p>
            <a:pPr lvl="3"/>
            <a:r>
              <a:rPr lang="de-DE" altLang="de-DE" smtClean="0"/>
              <a:t>Vierte Ebene</a:t>
            </a:r>
          </a:p>
          <a:p>
            <a:pPr lvl="4"/>
            <a:r>
              <a:rPr lang="de-DE" altLang="de-DE" smtClean="0"/>
              <a:t>Fünfte Ebene</a:t>
            </a:r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B8BF63F7-6522-4A35-B7FF-67DE166832FD}" type="slidenum">
              <a:rPr lang="de-DE" altLang="de-DE"/>
              <a:pPr/>
              <a:t>‹Nr.›</a:t>
            </a:fld>
            <a:endParaRPr lang="de-DE" altLang="de-DE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de-DE" altLang="de-DE" sz="2400">
              <a:latin typeface="Times New Roman" pitchFamily="18" charset="0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de-DE" altLang="de-DE" sz="2400">
              <a:latin typeface="Times New Roman" pitchFamily="18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endParaRPr lang="de-DE" altLang="de-DE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file:///H:\RSF\vdh\PowerPoint\Diff%20alt.pp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Die Differenzierung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de-DE" altLang="de-DE" smtClean="0"/>
              <a:t>an Realschulen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Differenzierungsbereiche</a:t>
            </a:r>
          </a:p>
        </p:txBody>
      </p:sp>
      <p:graphicFrame>
        <p:nvGraphicFramePr>
          <p:cNvPr id="29740" name="Group 44"/>
          <p:cNvGraphicFramePr>
            <a:graphicFrameLocks noGrp="1"/>
          </p:cNvGraphicFramePr>
          <p:nvPr>
            <p:ph type="tbl" idx="1"/>
          </p:nvPr>
        </p:nvGraphicFramePr>
        <p:xfrm>
          <a:off x="827088" y="2852738"/>
          <a:ext cx="3240087" cy="2651126"/>
        </p:xfrm>
        <a:graphic>
          <a:graphicData uri="http://schemas.openxmlformats.org/drawingml/2006/table">
            <a:tbl>
              <a:tblPr/>
              <a:tblGrid>
                <a:gridCol w="3240087"/>
              </a:tblGrid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Schwerpunktbereich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Fremdsprachen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Naturwissenschaften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Informatik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Sozialwissenschaften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9730" name="AutoShape 34"/>
          <p:cNvSpPr>
            <a:spLocks/>
          </p:cNvSpPr>
          <p:nvPr/>
        </p:nvSpPr>
        <p:spPr bwMode="auto">
          <a:xfrm>
            <a:off x="4211638" y="2781300"/>
            <a:ext cx="539750" cy="2808288"/>
          </a:xfrm>
          <a:prstGeom prst="rightBrace">
            <a:avLst>
              <a:gd name="adj1" fmla="val 43358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3200" b="1">
              <a:latin typeface="Arial" charset="0"/>
            </a:endParaRP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4859338" y="3284538"/>
            <a:ext cx="41052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Alle Kurse führen zum gleichen Abschluss:</a:t>
            </a:r>
          </a:p>
          <a:p>
            <a:pPr eaLnBrk="1" hangingPunct="1">
              <a:defRPr/>
            </a:pPr>
            <a:r>
              <a:rPr lang="de-DE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Mittlerer Schulabschluss</a:t>
            </a:r>
          </a:p>
          <a:p>
            <a:pPr eaLnBrk="1" hangingPunct="1">
              <a:defRPr/>
            </a:pPr>
            <a:r>
              <a:rPr lang="de-DE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FOR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0" grpId="0" animBg="1"/>
      <p:bldP spid="297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Voraussetzung und Ziele</a:t>
            </a:r>
          </a:p>
        </p:txBody>
      </p:sp>
      <p:graphicFrame>
        <p:nvGraphicFramePr>
          <p:cNvPr id="32804" name="Group 36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59697533"/>
              </p:ext>
            </p:extLst>
          </p:nvPr>
        </p:nvGraphicFramePr>
        <p:xfrm>
          <a:off x="471488" y="1846263"/>
          <a:ext cx="1016000" cy="3040063"/>
        </p:xfrm>
        <a:graphic>
          <a:graphicData uri="http://schemas.openxmlformats.org/drawingml/2006/table">
            <a:tbl>
              <a:tblPr/>
              <a:tblGrid>
                <a:gridCol w="1016000"/>
              </a:tblGrid>
              <a:tr h="8085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Kurs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95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FS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6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68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SOWI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821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</a:t>
                      </a:r>
                    </a:p>
                  </a:txBody>
                  <a:tcPr marT="45711" marB="4571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2802" name="AutoShape 34"/>
          <p:cNvSpPr>
            <a:spLocks/>
          </p:cNvSpPr>
          <p:nvPr/>
        </p:nvSpPr>
        <p:spPr bwMode="auto">
          <a:xfrm>
            <a:off x="1835150" y="2636838"/>
            <a:ext cx="539750" cy="2305050"/>
          </a:xfrm>
          <a:prstGeom prst="rightBrace">
            <a:avLst>
              <a:gd name="adj1" fmla="val 44505"/>
              <a:gd name="adj2" fmla="val 50000"/>
            </a:avLst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de-DE" altLang="de-DE" sz="3200" b="1">
              <a:latin typeface="Arial" charset="0"/>
            </a:endParaRPr>
          </a:p>
        </p:txBody>
      </p: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2700338" y="3357563"/>
            <a:ext cx="55451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de-DE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Keine Festlegung – </a:t>
            </a:r>
          </a:p>
          <a:p>
            <a:pPr eaLnBrk="1" hangingPunct="1">
              <a:defRPr/>
            </a:pPr>
            <a:r>
              <a:rPr lang="de-DE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Offen für jeden Berufswunsch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2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02" grpId="0" animBg="1"/>
      <p:bldP spid="3280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Termine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2060575"/>
            <a:ext cx="8229600" cy="4530725"/>
          </a:xfrm>
        </p:spPr>
        <p:txBody>
          <a:bodyPr/>
          <a:lstStyle/>
          <a:p>
            <a:pPr eaLnBrk="1" hangingPunct="1"/>
            <a:r>
              <a:rPr lang="de-DE" altLang="de-DE" dirty="0" smtClean="0"/>
              <a:t>15.06.  </a:t>
            </a:r>
            <a:r>
              <a:rPr lang="de-DE" altLang="de-DE" dirty="0" smtClean="0"/>
              <a:t>Informationen </a:t>
            </a:r>
            <a:r>
              <a:rPr lang="de-DE" altLang="de-DE" dirty="0" smtClean="0"/>
              <a:t>zur Differenzierung</a:t>
            </a:r>
          </a:p>
          <a:p>
            <a:pPr eaLnBrk="1" hangingPunct="1"/>
            <a:r>
              <a:rPr lang="de-DE" altLang="de-DE" dirty="0" smtClean="0"/>
              <a:t>15.06.  Ausgabe der Wahlzettel und 			Elterninformationen</a:t>
            </a:r>
          </a:p>
          <a:p>
            <a:pPr eaLnBrk="1" hangingPunct="1"/>
            <a:r>
              <a:rPr lang="de-DE" altLang="de-DE" dirty="0" smtClean="0"/>
              <a:t>22.06.  Rückgabe der Wahlzettel beim </a:t>
            </a:r>
          </a:p>
          <a:p>
            <a:pPr eaLnBrk="1" hangingPunct="1">
              <a:buFont typeface="Wingdings" pitchFamily="2" charset="2"/>
              <a:buNone/>
            </a:pPr>
            <a:r>
              <a:rPr lang="de-DE" altLang="de-DE" dirty="0" smtClean="0"/>
              <a:t>			Klassenlehrer</a:t>
            </a:r>
          </a:p>
          <a:p>
            <a:pPr eaLnBrk="1" hangingPunct="1"/>
            <a:r>
              <a:rPr lang="de-DE" altLang="de-DE" dirty="0" smtClean="0"/>
              <a:t>25.06.  Bekanntgabe der Kurse</a:t>
            </a:r>
          </a:p>
          <a:p>
            <a:pPr marL="0" indent="0" eaLnBrk="1" hangingPunct="1">
              <a:buNone/>
            </a:pPr>
            <a:endParaRPr lang="de-DE" alt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Ende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de-DE" altLang="de-DE" smtClean="0"/>
          </a:p>
          <a:p>
            <a:pPr eaLnBrk="1" hangingPunct="1">
              <a:buFont typeface="Wingdings" pitchFamily="2" charset="2"/>
              <a:buNone/>
            </a:pPr>
            <a:endParaRPr lang="de-DE" altLang="de-DE" smtClean="0"/>
          </a:p>
          <a:p>
            <a:pPr eaLnBrk="1" hangingPunct="1">
              <a:buFont typeface="Wingdings" pitchFamily="2" charset="2"/>
              <a:buNone/>
            </a:pPr>
            <a:endParaRPr lang="de-DE" altLang="de-DE" smtClean="0"/>
          </a:p>
          <a:p>
            <a:pPr eaLnBrk="1" hangingPunct="1">
              <a:buFont typeface="Wingdings" pitchFamily="2" charset="2"/>
              <a:buNone/>
            </a:pPr>
            <a:r>
              <a:rPr lang="de-DE" altLang="de-DE" smtClean="0"/>
              <a:t>		Danke für Ihre Aufmerksamkeit!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Zur Differenzierung an der RSW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844824"/>
            <a:ext cx="8229600" cy="3492500"/>
          </a:xfrm>
        </p:spPr>
        <p:txBody>
          <a:bodyPr/>
          <a:lstStyle/>
          <a:p>
            <a:pPr eaLnBrk="1" hangingPunct="1"/>
            <a:r>
              <a:rPr lang="de-DE" altLang="de-DE" dirty="0" smtClean="0"/>
              <a:t>Ziele der Differenzierung </a:t>
            </a:r>
          </a:p>
          <a:p>
            <a:pPr eaLnBrk="1" hangingPunct="1"/>
            <a:r>
              <a:rPr lang="de-DE" altLang="de-DE" dirty="0" smtClean="0"/>
              <a:t>Unterrichtsverteilung an der </a:t>
            </a:r>
            <a:r>
              <a:rPr lang="de-DE" altLang="de-DE" dirty="0" smtClean="0"/>
              <a:t>RSW</a:t>
            </a:r>
            <a:endParaRPr lang="de-DE" altLang="de-DE" dirty="0" smtClean="0"/>
          </a:p>
          <a:p>
            <a:pPr eaLnBrk="1" hangingPunct="1"/>
            <a:r>
              <a:rPr lang="de-DE" altLang="de-DE" dirty="0" smtClean="0"/>
              <a:t>Differenzierung in den Jahrgängen 7 – 10</a:t>
            </a:r>
          </a:p>
          <a:p>
            <a:pPr eaLnBrk="1" hangingPunct="1"/>
            <a:r>
              <a:rPr lang="de-DE" altLang="de-DE" dirty="0" smtClean="0"/>
              <a:t>Termine</a:t>
            </a:r>
          </a:p>
          <a:p>
            <a:pPr eaLnBrk="1" hangingPunct="1"/>
            <a:r>
              <a:rPr lang="de-DE" altLang="de-DE" dirty="0" smtClean="0"/>
              <a:t>Fragen und Antworten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Ziele der Differenzierung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DE" altLang="de-DE" sz="3200" dirty="0" smtClean="0"/>
              <a:t>Erhöhung des relativen Schulerfolgs</a:t>
            </a:r>
          </a:p>
          <a:p>
            <a:pPr eaLnBrk="1" hangingPunct="1"/>
            <a:r>
              <a:rPr lang="de-DE" altLang="de-DE" sz="3200" dirty="0" smtClean="0"/>
              <a:t>Vorbereitung auf differenziertere Schulformen und Ansprüche der Berufswelt</a:t>
            </a:r>
          </a:p>
          <a:p>
            <a:pPr eaLnBrk="1" hangingPunct="1"/>
            <a:r>
              <a:rPr lang="de-DE" altLang="de-DE" sz="3200" dirty="0" smtClean="0"/>
              <a:t>Erhöhung der Mobilität</a:t>
            </a:r>
          </a:p>
          <a:p>
            <a:pPr eaLnBrk="1" hangingPunct="1"/>
            <a:r>
              <a:rPr lang="de-DE" altLang="de-DE" sz="3200" dirty="0" smtClean="0"/>
              <a:t>aktive Teilnahme des Schülers an seiner Schullaufbahnentscheidung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Unterrichtsverteilung an der RSW</a:t>
            </a:r>
          </a:p>
        </p:txBody>
      </p:sp>
      <p:graphicFrame>
        <p:nvGraphicFramePr>
          <p:cNvPr id="12547" name="Group 259"/>
          <p:cNvGraphicFramePr>
            <a:graphicFrameLocks noGrp="1"/>
          </p:cNvGraphicFramePr>
          <p:nvPr>
            <p:ph type="tbl" idx="1"/>
          </p:nvPr>
        </p:nvGraphicFramePr>
        <p:xfrm>
          <a:off x="646113" y="1557338"/>
          <a:ext cx="7886700" cy="892176"/>
        </p:xfrm>
        <a:graphic>
          <a:graphicData uri="http://schemas.openxmlformats.org/drawingml/2006/table">
            <a:tbl>
              <a:tblPr/>
              <a:tblGrid>
                <a:gridCol w="514350"/>
                <a:gridCol w="514350"/>
                <a:gridCol w="514350"/>
                <a:gridCol w="514350"/>
                <a:gridCol w="514350"/>
                <a:gridCol w="514350"/>
                <a:gridCol w="514350"/>
                <a:gridCol w="504825"/>
                <a:gridCol w="544512"/>
                <a:gridCol w="544513"/>
                <a:gridCol w="544512"/>
                <a:gridCol w="544513"/>
                <a:gridCol w="544512"/>
                <a:gridCol w="1058863"/>
              </a:tblGrid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Unterrichtsverteilung Klasse 5</a:t>
            </a:r>
          </a:p>
        </p:txBody>
      </p:sp>
      <p:graphicFrame>
        <p:nvGraphicFramePr>
          <p:cNvPr id="13449" name="Group 137"/>
          <p:cNvGraphicFramePr>
            <a:graphicFrameLocks noGrp="1"/>
          </p:cNvGraphicFramePr>
          <p:nvPr>
            <p:ph type="tbl" idx="1"/>
          </p:nvPr>
        </p:nvGraphicFramePr>
        <p:xfrm>
          <a:off x="646113" y="1557338"/>
          <a:ext cx="7886700" cy="1338261"/>
        </p:xfrm>
        <a:graphic>
          <a:graphicData uri="http://schemas.openxmlformats.org/drawingml/2006/table">
            <a:tbl>
              <a:tblPr/>
              <a:tblGrid>
                <a:gridCol w="514350"/>
                <a:gridCol w="514350"/>
                <a:gridCol w="514350"/>
                <a:gridCol w="514350"/>
                <a:gridCol w="514350"/>
                <a:gridCol w="514350"/>
                <a:gridCol w="514350"/>
                <a:gridCol w="504825"/>
                <a:gridCol w="544512"/>
                <a:gridCol w="544513"/>
                <a:gridCol w="544512"/>
                <a:gridCol w="544513"/>
                <a:gridCol w="544512"/>
                <a:gridCol w="544513"/>
                <a:gridCol w="514350"/>
              </a:tblGrid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064" y="404664"/>
            <a:ext cx="8229600" cy="936104"/>
          </a:xfrm>
        </p:spPr>
        <p:txBody>
          <a:bodyPr/>
          <a:lstStyle/>
          <a:p>
            <a:pPr eaLnBrk="1" hangingPunct="1"/>
            <a:r>
              <a:rPr lang="de-DE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Unterrichtsverteilung Klasse 5</a:t>
            </a:r>
          </a:p>
        </p:txBody>
      </p:sp>
      <p:graphicFrame>
        <p:nvGraphicFramePr>
          <p:cNvPr id="22687" name="Group 15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71160565"/>
              </p:ext>
            </p:extLst>
          </p:nvPr>
        </p:nvGraphicFramePr>
        <p:xfrm>
          <a:off x="631825" y="1557338"/>
          <a:ext cx="7886700" cy="1715134"/>
        </p:xfrm>
        <a:graphic>
          <a:graphicData uri="http://schemas.openxmlformats.org/drawingml/2006/table">
            <a:tbl>
              <a:tblPr/>
              <a:tblGrid>
                <a:gridCol w="514350"/>
                <a:gridCol w="514350"/>
                <a:gridCol w="514350"/>
                <a:gridCol w="514350"/>
                <a:gridCol w="514350"/>
                <a:gridCol w="514350"/>
                <a:gridCol w="514350"/>
                <a:gridCol w="504825"/>
                <a:gridCol w="544513"/>
                <a:gridCol w="544512"/>
                <a:gridCol w="544513"/>
                <a:gridCol w="544512"/>
                <a:gridCol w="544513"/>
                <a:gridCol w="544512"/>
                <a:gridCol w="514350"/>
              </a:tblGrid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28 - 30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99" name="Rectangle 68"/>
          <p:cNvSpPr>
            <a:spLocks noChangeArrowheads="1"/>
          </p:cNvSpPr>
          <p:nvPr/>
        </p:nvSpPr>
        <p:spPr bwMode="auto">
          <a:xfrm>
            <a:off x="457200" y="354488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de-DE" altLang="de-DE" sz="36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Unterrichtsverteilung </a:t>
            </a:r>
            <a:r>
              <a:rPr lang="de-DE" altLang="de-DE" sz="36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Klasse 6</a:t>
            </a:r>
          </a:p>
        </p:txBody>
      </p:sp>
      <p:graphicFrame>
        <p:nvGraphicFramePr>
          <p:cNvPr id="22696" name="Group 1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980936"/>
              </p:ext>
            </p:extLst>
          </p:nvPr>
        </p:nvGraphicFramePr>
        <p:xfrm>
          <a:off x="698500" y="4437112"/>
          <a:ext cx="7834313" cy="1396230"/>
        </p:xfrm>
        <a:graphic>
          <a:graphicData uri="http://schemas.openxmlformats.org/drawingml/2006/table">
            <a:tbl>
              <a:tblPr/>
              <a:tblGrid>
                <a:gridCol w="522288"/>
                <a:gridCol w="522287"/>
                <a:gridCol w="522288"/>
                <a:gridCol w="522287"/>
                <a:gridCol w="522288"/>
                <a:gridCol w="522287"/>
                <a:gridCol w="522288"/>
                <a:gridCol w="522287"/>
                <a:gridCol w="522288"/>
                <a:gridCol w="522287"/>
                <a:gridCol w="522288"/>
                <a:gridCol w="522287"/>
                <a:gridCol w="522288"/>
                <a:gridCol w="522287"/>
                <a:gridCol w="522288"/>
              </a:tblGrid>
              <a:tr h="5040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Verdana" pitchFamily="34" charset="0"/>
                        </a:rPr>
                        <a:t>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60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26"/>
          <p:cNvSpPr>
            <a:spLocks noGrp="1" noChangeArrowheads="1"/>
          </p:cNvSpPr>
          <p:nvPr>
            <p:ph type="title"/>
          </p:nvPr>
        </p:nvSpPr>
        <p:spPr>
          <a:xfrm>
            <a:off x="468313" y="758825"/>
            <a:ext cx="7940675" cy="582613"/>
          </a:xfrm>
          <a:noFill/>
        </p:spPr>
        <p:txBody>
          <a:bodyPr anchor="ctr"/>
          <a:lstStyle/>
          <a:p>
            <a:pPr eaLnBrk="1" hangingPunct="1"/>
            <a:r>
              <a:rPr lang="de-DE" altLang="de-DE" sz="3600" dirty="0" smtClean="0">
                <a:latin typeface="Calibri" panose="020F0502020204030204" pitchFamily="34" charset="0"/>
                <a:cs typeface="Calibri" panose="020F0502020204030204" pitchFamily="34" charset="0"/>
              </a:rPr>
              <a:t>Unterrichtsverteilung Klassen 7 - 10</a:t>
            </a:r>
          </a:p>
        </p:txBody>
      </p:sp>
      <p:graphicFrame>
        <p:nvGraphicFramePr>
          <p:cNvPr id="23751" name="Group 19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433886648"/>
              </p:ext>
            </p:extLst>
          </p:nvPr>
        </p:nvGraphicFramePr>
        <p:xfrm>
          <a:off x="539750" y="1772817"/>
          <a:ext cx="8064500" cy="3345487"/>
        </p:xfrm>
        <a:graphic>
          <a:graphicData uri="http://schemas.openxmlformats.org/drawingml/2006/table">
            <a:tbl>
              <a:tblPr/>
              <a:tblGrid>
                <a:gridCol w="498475"/>
                <a:gridCol w="500063"/>
                <a:gridCol w="498475"/>
                <a:gridCol w="500062"/>
                <a:gridCol w="498475"/>
                <a:gridCol w="498475"/>
                <a:gridCol w="508000"/>
                <a:gridCol w="490538"/>
                <a:gridCol w="500062"/>
                <a:gridCol w="498475"/>
                <a:gridCol w="695325"/>
                <a:gridCol w="504825"/>
                <a:gridCol w="574675"/>
                <a:gridCol w="649288"/>
                <a:gridCol w="649287"/>
              </a:tblGrid>
              <a:tr h="720079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Kernbereich (im Klassenverband)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Differenzierung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4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FG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GW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WP1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Grundkurse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703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Ek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Mu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NF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Ph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6381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4-5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4-5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4-5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3-5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7675">
                <a:tc gridSpan="10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je 25 Stunden </a:t>
                      </a:r>
                      <a:r>
                        <a:rPr kumimoji="0" lang="de-DE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(Kern- und Förder-Unterricht)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je 7 Stunden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30  -32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77813"/>
            <a:ext cx="8363272" cy="1139825"/>
          </a:xfrm>
        </p:spPr>
        <p:txBody>
          <a:bodyPr/>
          <a:lstStyle/>
          <a:p>
            <a:pPr eaLnBrk="1" hangingPunct="1"/>
            <a:r>
              <a:rPr lang="de-DE" altLang="de-DE" sz="4000" dirty="0" smtClean="0">
                <a:latin typeface="Calibri" panose="020F0502020204030204" pitchFamily="34" charset="0"/>
                <a:cs typeface="Calibri" panose="020F0502020204030204" pitchFamily="34" charset="0"/>
              </a:rPr>
              <a:t>Differenzierung in Jahrgangsstufe 7 - 10</a:t>
            </a:r>
          </a:p>
        </p:txBody>
      </p:sp>
      <p:graphicFrame>
        <p:nvGraphicFramePr>
          <p:cNvPr id="20638" name="Group 158"/>
          <p:cNvGraphicFramePr>
            <a:graphicFrameLocks noGrp="1"/>
          </p:cNvGraphicFramePr>
          <p:nvPr>
            <p:ph type="tbl" idx="1"/>
          </p:nvPr>
        </p:nvGraphicFramePr>
        <p:xfrm>
          <a:off x="827088" y="1557338"/>
          <a:ext cx="7043737" cy="4149727"/>
        </p:xfrm>
        <a:graphic>
          <a:graphicData uri="http://schemas.openxmlformats.org/drawingml/2006/table">
            <a:tbl>
              <a:tblPr/>
              <a:tblGrid>
                <a:gridCol w="554037"/>
                <a:gridCol w="554038"/>
                <a:gridCol w="554037"/>
                <a:gridCol w="554038"/>
                <a:gridCol w="554037"/>
                <a:gridCol w="2043113"/>
                <a:gridCol w="727075"/>
                <a:gridCol w="750887"/>
                <a:gridCol w="752475"/>
              </a:tblGrid>
              <a:tr h="579164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Kernbereich (im Klassenverband)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Differenzierung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6122"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Religion</a:t>
                      </a:r>
                    </a:p>
                  </a:txBody>
                  <a:tcPr marL="90000" marR="90000" marT="46804" marB="46804" vert="eaVert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D – E - M</a:t>
                      </a:r>
                    </a:p>
                  </a:txBody>
                  <a:tcPr marL="90000" marR="90000" marT="46804" marB="46804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Ge – Pk - Ek</a:t>
                      </a:r>
                    </a:p>
                  </a:txBody>
                  <a:tcPr marL="90000" marR="90000" marT="46804" marB="46804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Ku</a:t>
                      </a: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 – </a:t>
                      </a:r>
                      <a:r>
                        <a:rPr kumimoji="0" lang="de-DE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Mu</a:t>
                      </a:r>
                      <a:endParaRPr kumimoji="0" lang="de-D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90000" marR="90000" marT="46804" marB="46804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Sport</a:t>
                      </a:r>
                    </a:p>
                  </a:txBody>
                  <a:tcPr marL="90000" marR="90000" marT="46804" marB="46804" vert="eaVert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WP1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Grundkurs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612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Ph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</a:tr>
              <a:tr h="44612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Französisch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</a:tr>
              <a:tr h="447709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Biologie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</a:tr>
              <a:tr h="44612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Sozialwiss</a:t>
                      </a: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.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</a:tr>
              <a:tr h="446122"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Informatik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1-2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</a:tr>
              <a:tr h="44612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12-14</a:t>
                      </a:r>
                    </a:p>
                  </a:txBody>
                  <a:tcPr marL="0" marR="0" marT="46804" marB="4680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3-5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6699FF"/>
                        </a:gs>
                        <a:gs pos="50000">
                          <a:srgbClr val="FFFFFF"/>
                        </a:gs>
                        <a:gs pos="100000">
                          <a:srgbClr val="6699FF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CC99"/>
                        </a:gs>
                        <a:gs pos="50000">
                          <a:srgbClr val="FFFFFF"/>
                        </a:gs>
                        <a:gs pos="100000">
                          <a:srgbClr val="FFCC99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FFCC"/>
                        </a:gs>
                        <a:gs pos="50000">
                          <a:srgbClr val="FFFFFF"/>
                        </a:gs>
                        <a:gs pos="100000">
                          <a:srgbClr val="FFFFCC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3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FF8D8D"/>
                        </a:gs>
                        <a:gs pos="50000">
                          <a:srgbClr val="FFFFFF"/>
                        </a:gs>
                        <a:gs pos="100000">
                          <a:srgbClr val="FF8D8D"/>
                        </a:gs>
                      </a:gsLst>
                      <a:lin ang="5400000" scaled="1"/>
                    </a:gra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4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rgbClr val="99FFCC"/>
                        </a:gs>
                        <a:gs pos="50000">
                          <a:srgbClr val="FFFFFF"/>
                        </a:gs>
                        <a:gs pos="100000">
                          <a:srgbClr val="99FFCC"/>
                        </a:gs>
                      </a:gsLst>
                      <a:lin ang="5400000" scaled="1"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  <a:tr h="446122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25 Stunden</a:t>
                      </a:r>
                    </a:p>
                  </a:txBody>
                  <a:tcPr marT="45723" marB="4572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7 Stunden</a:t>
                      </a:r>
                    </a:p>
                  </a:txBody>
                  <a:tcPr marT="45723" marB="4572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8494" name="Text Box 155"/>
          <p:cNvSpPr txBox="1">
            <a:spLocks noChangeArrowheads="1"/>
          </p:cNvSpPr>
          <p:nvPr/>
        </p:nvSpPr>
        <p:spPr bwMode="auto">
          <a:xfrm>
            <a:off x="6661150" y="6381750"/>
            <a:ext cx="1295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de-DE" altLang="de-DE" sz="1800">
                <a:hlinkClick r:id="rId3" action="ppaction://hlinkpres?slideindex=1&amp;slidetitle="/>
              </a:rPr>
              <a:t>[bisher]</a:t>
            </a:r>
            <a:endParaRPr lang="de-DE" altLang="de-DE" sz="1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altLang="de-DE" dirty="0" smtClean="0">
                <a:latin typeface="Calibri" panose="020F0502020204030204" pitchFamily="34" charset="0"/>
                <a:cs typeface="Calibri" panose="020F0502020204030204" pitchFamily="34" charset="0"/>
              </a:rPr>
              <a:t>Differenzierungsbereiche</a:t>
            </a:r>
          </a:p>
        </p:txBody>
      </p:sp>
      <p:graphicFrame>
        <p:nvGraphicFramePr>
          <p:cNvPr id="27724" name="Group 76"/>
          <p:cNvGraphicFramePr>
            <a:graphicFrameLocks noGrp="1"/>
          </p:cNvGraphicFramePr>
          <p:nvPr>
            <p:ph type="tbl" idx="1"/>
          </p:nvPr>
        </p:nvGraphicFramePr>
        <p:xfrm>
          <a:off x="755650" y="2057400"/>
          <a:ext cx="7353300" cy="2990850"/>
        </p:xfrm>
        <a:graphic>
          <a:graphicData uri="http://schemas.openxmlformats.org/drawingml/2006/table">
            <a:tbl>
              <a:tblPr/>
              <a:tblGrid>
                <a:gridCol w="3311525"/>
                <a:gridCol w="2809875"/>
                <a:gridCol w="1231900"/>
              </a:tblGrid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Schwerpunktbereich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Schwerpunktfach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Kürzel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Fremdsprachen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Französisch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FS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Naturwissenschaften 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Technik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Biologie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de-DE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BI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Naturwissenschaften 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Technik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Informatik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Sozialwissenschaften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Sozialwissenschaft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de-DE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34" charset="0"/>
                        </a:rPr>
                        <a:t>SW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bene">
  <a:themeElements>
    <a:clrScheme name="Ebene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Ebene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bene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bene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bene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bene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bene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bene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bene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bene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371</Words>
  <Application>Microsoft Office PowerPoint</Application>
  <PresentationFormat>Bildschirmpräsentation (4:3)</PresentationFormat>
  <Paragraphs>255</Paragraphs>
  <Slides>13</Slides>
  <Notes>13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4" baseType="lpstr">
      <vt:lpstr>Ebene</vt:lpstr>
      <vt:lpstr>Die Differenzierung</vt:lpstr>
      <vt:lpstr>Zur Differenzierung an der RSW</vt:lpstr>
      <vt:lpstr>Ziele der Differenzierung</vt:lpstr>
      <vt:lpstr>Unterrichtsverteilung an der RSW</vt:lpstr>
      <vt:lpstr>Unterrichtsverteilung Klasse 5</vt:lpstr>
      <vt:lpstr>Unterrichtsverteilung Klasse 5</vt:lpstr>
      <vt:lpstr>Unterrichtsverteilung Klassen 7 - 10</vt:lpstr>
      <vt:lpstr>Differenzierung in Jahrgangsstufe 7 - 10</vt:lpstr>
      <vt:lpstr>Differenzierungsbereiche</vt:lpstr>
      <vt:lpstr>Differenzierungsbereiche</vt:lpstr>
      <vt:lpstr>Voraussetzung und Ziele</vt:lpstr>
      <vt:lpstr>Termine</vt:lpstr>
      <vt:lpstr>Ende</vt:lpstr>
    </vt:vector>
  </TitlesOfParts>
  <Company>vdh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´Rinsdorf</dc:creator>
  <cp:lastModifiedBy>Uwe Rinsdorf</cp:lastModifiedBy>
  <cp:revision>34</cp:revision>
  <dcterms:created xsi:type="dcterms:W3CDTF">2002-02-07T16:12:43Z</dcterms:created>
  <dcterms:modified xsi:type="dcterms:W3CDTF">2020-06-10T11:27:32Z</dcterms:modified>
</cp:coreProperties>
</file>